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1" r:id="rId3"/>
    <p:sldId id="264" r:id="rId4"/>
    <p:sldId id="257" r:id="rId5"/>
    <p:sldId id="258" r:id="rId6"/>
    <p:sldId id="259" r:id="rId7"/>
    <p:sldId id="262" r:id="rId8"/>
    <p:sldId id="265" r:id="rId9"/>
    <p:sldId id="260" r:id="rId10"/>
    <p:sldId id="267"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8" d="100"/>
          <a:sy n="108" d="100"/>
        </p:scale>
        <p:origin x="6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79E76-6944-52F7-28CC-38D73EC265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FE6CAD90-2F19-209E-8544-4E294C18C4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7376E697-D86B-FE5F-D583-D44A0EA5BE20}"/>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5" name="Footer Placeholder 4">
            <a:extLst>
              <a:ext uri="{FF2B5EF4-FFF2-40B4-BE49-F238E27FC236}">
                <a16:creationId xmlns:a16="http://schemas.microsoft.com/office/drawing/2014/main" id="{4A87BFC1-9767-FF4A-1122-E4499894482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432BF58-DCB4-EA86-1A3D-5085E659BE49}"/>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1404670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1CC84-8752-3F90-A1D0-C625B66B9722}"/>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FEE4CA1-2711-C26E-E352-59802B3C17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F227B87-494D-7AAD-774D-8C21544784EA}"/>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5" name="Footer Placeholder 4">
            <a:extLst>
              <a:ext uri="{FF2B5EF4-FFF2-40B4-BE49-F238E27FC236}">
                <a16:creationId xmlns:a16="http://schemas.microsoft.com/office/drawing/2014/main" id="{C2B9EB09-7E70-A288-3C0E-1AE3ECC7A3C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23D586A-E058-B15D-2600-C18958BA565D}"/>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23844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03C7-998D-E75E-5C87-856C2045B5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1C5587E-2567-FD82-D4D6-EF66061BE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93CAC6-DC27-42C4-E081-FA47E0E0D679}"/>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5" name="Footer Placeholder 4">
            <a:extLst>
              <a:ext uri="{FF2B5EF4-FFF2-40B4-BE49-F238E27FC236}">
                <a16:creationId xmlns:a16="http://schemas.microsoft.com/office/drawing/2014/main" id="{53E5DEB7-451C-952B-EE43-C5EC1C2243B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00AA00B-7BC6-50B2-7702-56AF727E4860}"/>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18820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0733-9213-02E6-577F-3FC87D57329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D5E7228-7EAB-2AFF-693E-E42C0199EF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59A5069-393C-A1C9-6A0A-8EBE1ADE3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EF1CECEC-37E1-8D69-476E-1065A8BCEE0A}"/>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6" name="Footer Placeholder 5">
            <a:extLst>
              <a:ext uri="{FF2B5EF4-FFF2-40B4-BE49-F238E27FC236}">
                <a16:creationId xmlns:a16="http://schemas.microsoft.com/office/drawing/2014/main" id="{A21A16CC-1E9A-DE50-90C8-1437E800D98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AAF49520-995A-445B-D94E-8923DEFF88C8}"/>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3104350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223F9-2598-F714-4AB7-108C491AB44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59EC428D-2DF3-C733-C80D-C596C6AE5F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502E89-1FCC-C3C1-8B91-A7CDA80BFA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BE88DCE-0E1B-F510-5CD6-97C0FDC4A8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03FFCD-533C-FA94-CD17-AD01ACC04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9B7A9796-4C3A-0DC8-E5BA-DA0D8DDB3999}"/>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8" name="Footer Placeholder 7">
            <a:extLst>
              <a:ext uri="{FF2B5EF4-FFF2-40B4-BE49-F238E27FC236}">
                <a16:creationId xmlns:a16="http://schemas.microsoft.com/office/drawing/2014/main" id="{3E998F7A-DA0A-EFEB-4C41-C42B68D0B02C}"/>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2F810D5-D1F8-9B91-F0BA-ED859BD918A3}"/>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1678323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4CC56-B55A-9002-B8B0-0DB3ED4AB4E0}"/>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06FDEB51-6F9A-770F-3900-5DB59D24C9A0}"/>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4" name="Footer Placeholder 3">
            <a:extLst>
              <a:ext uri="{FF2B5EF4-FFF2-40B4-BE49-F238E27FC236}">
                <a16:creationId xmlns:a16="http://schemas.microsoft.com/office/drawing/2014/main" id="{852BC182-F7A6-921A-E8CF-F732F563091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C6455863-35F4-FEE9-AE96-47A6AF508D12}"/>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4118522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DE3FD5-CC49-AE50-B377-B9A96484ED8E}"/>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3" name="Footer Placeholder 2">
            <a:extLst>
              <a:ext uri="{FF2B5EF4-FFF2-40B4-BE49-F238E27FC236}">
                <a16:creationId xmlns:a16="http://schemas.microsoft.com/office/drawing/2014/main" id="{671F56FB-72E2-FCA5-1311-BE0F1725BE4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AB4B3D15-0196-D965-7B40-1A8B865F2232}"/>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2311561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747BA-AA98-8C0A-344A-D350C7C73A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5A07F46B-3A93-D69F-1657-A923EC118F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85AFD4A1-3DB6-7396-29B5-CD4D01041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0C746D-E331-48CC-C97C-77F9BE016D65}"/>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6" name="Footer Placeholder 5">
            <a:extLst>
              <a:ext uri="{FF2B5EF4-FFF2-40B4-BE49-F238E27FC236}">
                <a16:creationId xmlns:a16="http://schemas.microsoft.com/office/drawing/2014/main" id="{CA45149F-F340-EA48-D440-116C4D6A7AF1}"/>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494ECCA-BF7E-5D07-C0B0-4F8CC896747C}"/>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185200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A25D-AA00-CCDA-A01D-28F2CA340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F07759CA-A2D1-84F3-1D0D-B95AFF57E3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652D6306-50EA-841B-608A-995DE2BA87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4782E5-0492-6CD4-272D-778C7A38BE78}"/>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6" name="Footer Placeholder 5">
            <a:extLst>
              <a:ext uri="{FF2B5EF4-FFF2-40B4-BE49-F238E27FC236}">
                <a16:creationId xmlns:a16="http://schemas.microsoft.com/office/drawing/2014/main" id="{82C992B1-80C2-8A76-8F22-67D0A0E94D3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7F738B1-76F4-9E29-A0A6-2C00B072C9D4}"/>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4019983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F6B97-B322-F460-8D7B-D17CBDB39C47}"/>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2BA6E532-AF30-5C2B-01E7-E1448E490E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FD7FC9F-C3BE-A125-62CC-451D218D62F1}"/>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5" name="Footer Placeholder 4">
            <a:extLst>
              <a:ext uri="{FF2B5EF4-FFF2-40B4-BE49-F238E27FC236}">
                <a16:creationId xmlns:a16="http://schemas.microsoft.com/office/drawing/2014/main" id="{6EBF3F0D-EC91-44A9-6E0E-7556B62AF41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B73F527-4B7E-7CD1-0690-8236FB6EED92}"/>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192790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B18DE3-0DA5-6513-C8BA-3F8427262E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00182AE-C3FF-ADAF-F6E9-44BD9F0728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35CD79A-DFCF-5EE6-1009-59CD405AEFDB}"/>
              </a:ext>
            </a:extLst>
          </p:cNvPr>
          <p:cNvSpPr>
            <a:spLocks noGrp="1"/>
          </p:cNvSpPr>
          <p:nvPr>
            <p:ph type="dt" sz="half" idx="10"/>
          </p:nvPr>
        </p:nvSpPr>
        <p:spPr/>
        <p:txBody>
          <a:bodyPr/>
          <a:lstStyle/>
          <a:p>
            <a:fld id="{A86FE231-634D-4DC3-B259-D2885E6FCA6E}" type="datetimeFigureOut">
              <a:rPr lang="en-IE" smtClean="0"/>
              <a:t>14/03/2025</a:t>
            </a:fld>
            <a:endParaRPr lang="en-IE"/>
          </a:p>
        </p:txBody>
      </p:sp>
      <p:sp>
        <p:nvSpPr>
          <p:cNvPr id="5" name="Footer Placeholder 4">
            <a:extLst>
              <a:ext uri="{FF2B5EF4-FFF2-40B4-BE49-F238E27FC236}">
                <a16:creationId xmlns:a16="http://schemas.microsoft.com/office/drawing/2014/main" id="{EC60D254-6B76-03AF-168C-D0EE55E2E20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8AAF92D-CA8D-A514-E4BD-A80F5D3F1E63}"/>
              </a:ext>
            </a:extLst>
          </p:cNvPr>
          <p:cNvSpPr>
            <a:spLocks noGrp="1"/>
          </p:cNvSpPr>
          <p:nvPr>
            <p:ph type="sldNum" sz="quarter" idx="12"/>
          </p:nvPr>
        </p:nvSpPr>
        <p:spPr/>
        <p:txBody>
          <a:bodyPr/>
          <a:lstStyle/>
          <a:p>
            <a:fld id="{06D933F8-1F45-4F72-81DC-057A522EB7CA}" type="slidenum">
              <a:rPr lang="en-IE" smtClean="0"/>
              <a:t>‹#›</a:t>
            </a:fld>
            <a:endParaRPr lang="en-IE"/>
          </a:p>
        </p:txBody>
      </p:sp>
    </p:spTree>
    <p:extLst>
      <p:ext uri="{BB962C8B-B14F-4D97-AF65-F5344CB8AC3E}">
        <p14:creationId xmlns:p14="http://schemas.microsoft.com/office/powerpoint/2010/main" val="30197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138A71-4E41-8994-ACB0-28912983B7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2F13AEF-4573-1523-2C2A-60FE465603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C63B9C0-C33D-6D44-A769-FC8DB6A402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FE231-634D-4DC3-B259-D2885E6FCA6E}" type="datetimeFigureOut">
              <a:rPr lang="en-IE" smtClean="0"/>
              <a:t>14/03/2025</a:t>
            </a:fld>
            <a:endParaRPr lang="en-IE"/>
          </a:p>
        </p:txBody>
      </p:sp>
      <p:sp>
        <p:nvSpPr>
          <p:cNvPr id="5" name="Footer Placeholder 4">
            <a:extLst>
              <a:ext uri="{FF2B5EF4-FFF2-40B4-BE49-F238E27FC236}">
                <a16:creationId xmlns:a16="http://schemas.microsoft.com/office/drawing/2014/main" id="{863E4FF1-C37F-C789-643A-903422D500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F8519B8F-66FF-0533-E650-62BD1B1CF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D933F8-1F45-4F72-81DC-057A522EB7CA}" type="slidenum">
              <a:rPr lang="en-IE" smtClean="0"/>
              <a:t>‹#›</a:t>
            </a:fld>
            <a:endParaRPr lang="en-IE"/>
          </a:p>
        </p:txBody>
      </p:sp>
    </p:spTree>
    <p:extLst>
      <p:ext uri="{BB962C8B-B14F-4D97-AF65-F5344CB8AC3E}">
        <p14:creationId xmlns:p14="http://schemas.microsoft.com/office/powerpoint/2010/main" val="392919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qualifax.ie/" TargetMode="External"/><Relationship Id="rId2" Type="http://schemas.openxmlformats.org/officeDocument/2006/relationships/hyperlink" Target="https://www.roisinkelleher.ie/interest-assessmen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37BD-271F-2AC1-23E2-DCC015F89B72}"/>
              </a:ext>
            </a:extLst>
          </p:cNvPr>
          <p:cNvSpPr>
            <a:spLocks noGrp="1"/>
          </p:cNvSpPr>
          <p:nvPr>
            <p:ph type="title"/>
          </p:nvPr>
        </p:nvSpPr>
        <p:spPr/>
        <p:txBody>
          <a:bodyPr/>
          <a:lstStyle/>
          <a:p>
            <a:r>
              <a:rPr lang="en-IE" sz="4400" kern="1200" dirty="0">
                <a:solidFill>
                  <a:srgbClr val="000000"/>
                </a:solidFill>
                <a:effectLst/>
                <a:latin typeface="Calibri Light" panose="020F0302020204030204" pitchFamily="34" charset="0"/>
                <a:ea typeface="+mj-ea"/>
                <a:cs typeface="+mj-cs"/>
              </a:rPr>
              <a:t>                        </a:t>
            </a:r>
            <a:r>
              <a:rPr lang="en-IE" sz="4400" b="1" kern="1200" dirty="0">
                <a:solidFill>
                  <a:srgbClr val="000000"/>
                </a:solidFill>
                <a:effectLst/>
                <a:latin typeface="Calibri Light" panose="020F0302020204030204" pitchFamily="34" charset="0"/>
                <a:ea typeface="+mj-ea"/>
                <a:cs typeface="+mj-cs"/>
              </a:rPr>
              <a:t>Róisín Kelleher</a:t>
            </a:r>
            <a:br>
              <a:rPr lang="en-IE" sz="4400" b="1" kern="1200" dirty="0">
                <a:solidFill>
                  <a:srgbClr val="000000"/>
                </a:solidFill>
                <a:effectLst/>
                <a:latin typeface="Calibri Light" panose="020F0302020204030204" pitchFamily="34" charset="0"/>
                <a:ea typeface="+mj-ea"/>
                <a:cs typeface="+mj-cs"/>
              </a:rPr>
            </a:br>
            <a:r>
              <a:rPr lang="en-IE" sz="4400" b="1" kern="1200" dirty="0">
                <a:solidFill>
                  <a:srgbClr val="000000"/>
                </a:solidFill>
                <a:effectLst/>
                <a:latin typeface="Calibri Light" panose="020F0302020204030204" pitchFamily="34" charset="0"/>
                <a:ea typeface="+mj-ea"/>
                <a:cs typeface="+mj-cs"/>
              </a:rPr>
              <a:t>                   Guidance Counsellor</a:t>
            </a:r>
            <a:endParaRPr lang="en-IE" b="1" dirty="0"/>
          </a:p>
        </p:txBody>
      </p:sp>
      <p:sp>
        <p:nvSpPr>
          <p:cNvPr id="3" name="Content Placeholder 2">
            <a:extLst>
              <a:ext uri="{FF2B5EF4-FFF2-40B4-BE49-F238E27FC236}">
                <a16:creationId xmlns:a16="http://schemas.microsoft.com/office/drawing/2014/main" id="{825A7883-5BE8-72E2-4C98-F026A3004390}"/>
              </a:ext>
            </a:extLst>
          </p:cNvPr>
          <p:cNvSpPr>
            <a:spLocks noGrp="1"/>
          </p:cNvSpPr>
          <p:nvPr>
            <p:ph idx="1"/>
          </p:nvPr>
        </p:nvSpPr>
        <p:spPr/>
        <p:txBody>
          <a:bodyPr/>
          <a:lstStyle/>
          <a:p>
            <a:endParaRPr lang="en-IE" dirty="0"/>
          </a:p>
          <a:p>
            <a:pPr marL="0" indent="0">
              <a:buNone/>
            </a:pPr>
            <a:r>
              <a:rPr lang="en-IE" dirty="0"/>
              <a:t>                       </a:t>
            </a:r>
            <a:r>
              <a:rPr lang="en-IE" sz="4000" b="1" dirty="0"/>
              <a:t> CAREER  INTEREST  ASSESSMENT</a:t>
            </a:r>
            <a:r>
              <a:rPr lang="en-IE" dirty="0"/>
              <a:t> </a:t>
            </a:r>
          </a:p>
        </p:txBody>
      </p:sp>
    </p:spTree>
    <p:extLst>
      <p:ext uri="{BB962C8B-B14F-4D97-AF65-F5344CB8AC3E}">
        <p14:creationId xmlns:p14="http://schemas.microsoft.com/office/powerpoint/2010/main" val="3620579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BCC0-841F-A1A5-E1E1-9A0C982AF199}"/>
              </a:ext>
            </a:extLst>
          </p:cNvPr>
          <p:cNvSpPr>
            <a:spLocks noGrp="1"/>
          </p:cNvSpPr>
          <p:nvPr>
            <p:ph type="title"/>
          </p:nvPr>
        </p:nvSpPr>
        <p:spPr/>
        <p:txBody>
          <a:bodyPr/>
          <a:lstStyle/>
          <a:p>
            <a:r>
              <a:rPr lang="en-IE" dirty="0"/>
              <a:t>    </a:t>
            </a:r>
            <a:r>
              <a:rPr lang="en-IE" b="1" dirty="0"/>
              <a:t>Necessity of Career Interest Assessment</a:t>
            </a:r>
            <a:r>
              <a:rPr lang="en-IE" dirty="0"/>
              <a:t>  </a:t>
            </a:r>
          </a:p>
        </p:txBody>
      </p:sp>
      <p:sp>
        <p:nvSpPr>
          <p:cNvPr id="3" name="Content Placeholder 2">
            <a:extLst>
              <a:ext uri="{FF2B5EF4-FFF2-40B4-BE49-F238E27FC236}">
                <a16:creationId xmlns:a16="http://schemas.microsoft.com/office/drawing/2014/main" id="{55D9464A-7F86-A406-29C6-40D566F2372F}"/>
              </a:ext>
            </a:extLst>
          </p:cNvPr>
          <p:cNvSpPr>
            <a:spLocks noGrp="1"/>
          </p:cNvSpPr>
          <p:nvPr>
            <p:ph idx="1"/>
          </p:nvPr>
        </p:nvSpPr>
        <p:spPr/>
        <p:txBody>
          <a:bodyPr/>
          <a:lstStyle/>
          <a:p>
            <a:r>
              <a:rPr lang="en-IE" dirty="0"/>
              <a:t>This assessment was developed to be a useful resource for students as they decide their senior cycle subjects, courses and careers.</a:t>
            </a:r>
          </a:p>
          <a:p>
            <a:r>
              <a:rPr lang="en-IE" dirty="0"/>
              <a:t>It also helps to reduce the workload of guidance counsellors as students can work out their main areas of interest and begin the process of selecting and researching subject choices, course levels and careers.       </a:t>
            </a:r>
          </a:p>
        </p:txBody>
      </p:sp>
    </p:spTree>
    <p:extLst>
      <p:ext uri="{BB962C8B-B14F-4D97-AF65-F5344CB8AC3E}">
        <p14:creationId xmlns:p14="http://schemas.microsoft.com/office/powerpoint/2010/main" val="2919568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D3BB7-75BF-D22A-1ECC-D572492582C8}"/>
              </a:ext>
            </a:extLst>
          </p:cNvPr>
          <p:cNvSpPr>
            <a:spLocks noGrp="1"/>
          </p:cNvSpPr>
          <p:nvPr>
            <p:ph type="title"/>
          </p:nvPr>
        </p:nvSpPr>
        <p:spPr/>
        <p:txBody>
          <a:bodyPr/>
          <a:lstStyle/>
          <a:p>
            <a:r>
              <a:rPr lang="en-IE" dirty="0"/>
              <a:t>             </a:t>
            </a:r>
            <a:r>
              <a:rPr lang="en-IE" b="1" dirty="0"/>
              <a:t>Users Comments / Reactions </a:t>
            </a:r>
          </a:p>
        </p:txBody>
      </p:sp>
      <p:sp>
        <p:nvSpPr>
          <p:cNvPr id="3" name="Content Placeholder 2">
            <a:extLst>
              <a:ext uri="{FF2B5EF4-FFF2-40B4-BE49-F238E27FC236}">
                <a16:creationId xmlns:a16="http://schemas.microsoft.com/office/drawing/2014/main" id="{9AE06927-3F12-10DD-9D3C-C30C3783E2EE}"/>
              </a:ext>
            </a:extLst>
          </p:cNvPr>
          <p:cNvSpPr>
            <a:spLocks noGrp="1"/>
          </p:cNvSpPr>
          <p:nvPr>
            <p:ph idx="1"/>
          </p:nvPr>
        </p:nvSpPr>
        <p:spPr/>
        <p:txBody>
          <a:bodyPr/>
          <a:lstStyle/>
          <a:p>
            <a:endParaRPr lang="en-IE" dirty="0"/>
          </a:p>
          <a:p>
            <a:r>
              <a:rPr lang="en-IE" dirty="0"/>
              <a:t>It is relevant, up to date reflecting senior cycle subjects, job titles and careers.</a:t>
            </a:r>
          </a:p>
          <a:p>
            <a:pPr marL="0" indent="0">
              <a:buNone/>
            </a:pPr>
            <a:r>
              <a:rPr lang="en-IE" dirty="0"/>
              <a:t>   It is quick, reliable and works well. </a:t>
            </a:r>
          </a:p>
          <a:p>
            <a:r>
              <a:rPr lang="en-IE" dirty="0"/>
              <a:t>It is a valuable resource for students, parents, guidance counsellors and those changing career.</a:t>
            </a:r>
          </a:p>
          <a:p>
            <a:r>
              <a:rPr lang="en-IE" dirty="0"/>
              <a:t>Feedback from those using it, since it became available has been very positive.     </a:t>
            </a:r>
          </a:p>
          <a:p>
            <a:endParaRPr lang="en-IE" dirty="0"/>
          </a:p>
        </p:txBody>
      </p:sp>
    </p:spTree>
    <p:extLst>
      <p:ext uri="{BB962C8B-B14F-4D97-AF65-F5344CB8AC3E}">
        <p14:creationId xmlns:p14="http://schemas.microsoft.com/office/powerpoint/2010/main" val="997994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92D4A-B311-7A3A-43E8-7B9549BFD052}"/>
              </a:ext>
            </a:extLst>
          </p:cNvPr>
          <p:cNvSpPr>
            <a:spLocks noGrp="1"/>
          </p:cNvSpPr>
          <p:nvPr>
            <p:ph type="title"/>
          </p:nvPr>
        </p:nvSpPr>
        <p:spPr/>
        <p:txBody>
          <a:bodyPr/>
          <a:lstStyle/>
          <a:p>
            <a:r>
              <a:rPr lang="en-IE" dirty="0"/>
              <a:t>              </a:t>
            </a:r>
            <a:r>
              <a:rPr lang="en-IE" b="1" dirty="0"/>
              <a:t>Purpose of the Assessment </a:t>
            </a:r>
          </a:p>
        </p:txBody>
      </p:sp>
      <p:sp>
        <p:nvSpPr>
          <p:cNvPr id="3" name="Content Placeholder 2">
            <a:extLst>
              <a:ext uri="{FF2B5EF4-FFF2-40B4-BE49-F238E27FC236}">
                <a16:creationId xmlns:a16="http://schemas.microsoft.com/office/drawing/2014/main" id="{459C2D8A-B3E5-099B-D0E4-1DA525B63116}"/>
              </a:ext>
            </a:extLst>
          </p:cNvPr>
          <p:cNvSpPr>
            <a:spLocks noGrp="1"/>
          </p:cNvSpPr>
          <p:nvPr>
            <p:ph idx="1"/>
          </p:nvPr>
        </p:nvSpPr>
        <p:spPr/>
        <p:txBody>
          <a:bodyPr>
            <a:normAutofit fontScale="92500" lnSpcReduction="20000"/>
          </a:bodyPr>
          <a:lstStyle/>
          <a:p>
            <a:pPr marL="0" indent="0">
              <a:buNone/>
            </a:pPr>
            <a:r>
              <a:rPr lang="en-IE" dirty="0"/>
              <a:t>   To establish users career interests, taking the following into account:    </a:t>
            </a:r>
          </a:p>
          <a:p>
            <a:r>
              <a:rPr lang="en-IE" dirty="0"/>
              <a:t>Work Values and Motivation</a:t>
            </a:r>
          </a:p>
          <a:p>
            <a:r>
              <a:rPr lang="en-IE" dirty="0"/>
              <a:t>Information on the various QQI levels of education and training</a:t>
            </a:r>
          </a:p>
          <a:p>
            <a:r>
              <a:rPr lang="en-IE" dirty="0"/>
              <a:t>Education and Training courses and useful links  </a:t>
            </a:r>
          </a:p>
          <a:p>
            <a:r>
              <a:rPr lang="en-IE" dirty="0"/>
              <a:t>Labour market information </a:t>
            </a:r>
          </a:p>
          <a:p>
            <a:r>
              <a:rPr lang="en-IE" dirty="0"/>
              <a:t>CV and Covering Letter Template</a:t>
            </a:r>
          </a:p>
          <a:p>
            <a:r>
              <a:rPr lang="en-IE" dirty="0"/>
              <a:t>Access routes to education with (HEAR) and (DARE)</a:t>
            </a:r>
          </a:p>
          <a:p>
            <a:r>
              <a:rPr lang="en-IE" dirty="0"/>
              <a:t>Student Grant Information (SUSI)</a:t>
            </a:r>
          </a:p>
          <a:p>
            <a:r>
              <a:rPr lang="en-IE" dirty="0"/>
              <a:t>Counselling Services </a:t>
            </a:r>
          </a:p>
          <a:p>
            <a:pPr marL="0" indent="0">
              <a:buNone/>
            </a:pPr>
            <a:r>
              <a:rPr lang="en-IE" dirty="0"/>
              <a:t>  </a:t>
            </a:r>
          </a:p>
        </p:txBody>
      </p:sp>
    </p:spTree>
    <p:extLst>
      <p:ext uri="{BB962C8B-B14F-4D97-AF65-F5344CB8AC3E}">
        <p14:creationId xmlns:p14="http://schemas.microsoft.com/office/powerpoint/2010/main" val="1764142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6E2C-588B-986F-7AE4-15BF11980F4A}"/>
              </a:ext>
            </a:extLst>
          </p:cNvPr>
          <p:cNvSpPr>
            <a:spLocks noGrp="1"/>
          </p:cNvSpPr>
          <p:nvPr>
            <p:ph type="title"/>
          </p:nvPr>
        </p:nvSpPr>
        <p:spPr/>
        <p:txBody>
          <a:bodyPr/>
          <a:lstStyle/>
          <a:p>
            <a:r>
              <a:rPr lang="en-IE" b="1" dirty="0"/>
              <a:t>Some Examples of Occupations / Job Titles  </a:t>
            </a:r>
          </a:p>
        </p:txBody>
      </p:sp>
      <p:sp>
        <p:nvSpPr>
          <p:cNvPr id="3" name="Content Placeholder 2">
            <a:extLst>
              <a:ext uri="{FF2B5EF4-FFF2-40B4-BE49-F238E27FC236}">
                <a16:creationId xmlns:a16="http://schemas.microsoft.com/office/drawing/2014/main" id="{0A456C67-145D-7DF8-6D5A-064A20DF4F53}"/>
              </a:ext>
            </a:extLst>
          </p:cNvPr>
          <p:cNvSpPr>
            <a:spLocks noGrp="1"/>
          </p:cNvSpPr>
          <p:nvPr>
            <p:ph idx="1"/>
          </p:nvPr>
        </p:nvSpPr>
        <p:spPr/>
        <p:txBody>
          <a:bodyPr>
            <a:normAutofit/>
          </a:bodyPr>
          <a:lstStyle/>
          <a:p>
            <a:pPr marL="0" indent="0">
              <a:buNone/>
            </a:pPr>
            <a:r>
              <a:rPr lang="en-IE" dirty="0"/>
              <a:t> (1)   Sportsperson or Data Analyst,  Farmer or Biomedical Engineer, </a:t>
            </a:r>
          </a:p>
          <a:p>
            <a:pPr marL="0" indent="0">
              <a:buNone/>
            </a:pPr>
            <a:r>
              <a:rPr lang="en-IE" dirty="0"/>
              <a:t>         Actuary or Pharmacist, Garda or Banker, Chef or Artist, </a:t>
            </a:r>
          </a:p>
          <a:p>
            <a:pPr marL="0" indent="0">
              <a:buNone/>
            </a:pPr>
            <a:r>
              <a:rPr lang="en-IE" dirty="0"/>
              <a:t>         Speech Therapist or Energy Engineer, Cybersecurity or Dentist,   </a:t>
            </a:r>
          </a:p>
          <a:p>
            <a:pPr marL="0" indent="0">
              <a:buNone/>
            </a:pPr>
            <a:r>
              <a:rPr lang="en-IE" dirty="0"/>
              <a:t>         Supply Chain or Web Designer, Social Worker or Plumber </a:t>
            </a:r>
          </a:p>
          <a:p>
            <a:pPr marL="0" indent="0">
              <a:buNone/>
            </a:pPr>
            <a:r>
              <a:rPr lang="en-IE" dirty="0"/>
              <a:t>  (2)  The above titles are all supported with descriptions  </a:t>
            </a:r>
          </a:p>
          <a:p>
            <a:pPr marL="0" indent="0">
              <a:buNone/>
            </a:pPr>
            <a:r>
              <a:rPr lang="en-IE" dirty="0"/>
              <a:t>  (3)  Students select their senior cycle subjects from the current</a:t>
            </a:r>
          </a:p>
          <a:p>
            <a:pPr marL="0" indent="0">
              <a:buNone/>
            </a:pPr>
            <a:r>
              <a:rPr lang="en-IE" dirty="0"/>
              <a:t>         Dept of Education List.           						 </a:t>
            </a:r>
          </a:p>
        </p:txBody>
      </p:sp>
    </p:spTree>
    <p:extLst>
      <p:ext uri="{BB962C8B-B14F-4D97-AF65-F5344CB8AC3E}">
        <p14:creationId xmlns:p14="http://schemas.microsoft.com/office/powerpoint/2010/main" val="305100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C39D8-B200-6469-C34C-3518586B3505}"/>
              </a:ext>
            </a:extLst>
          </p:cNvPr>
          <p:cNvSpPr>
            <a:spLocks noGrp="1"/>
          </p:cNvSpPr>
          <p:nvPr>
            <p:ph type="title"/>
          </p:nvPr>
        </p:nvSpPr>
        <p:spPr/>
        <p:txBody>
          <a:bodyPr/>
          <a:lstStyle/>
          <a:p>
            <a:r>
              <a:rPr lang="en-IE" b="1" dirty="0"/>
              <a:t>                    Results and Reports </a:t>
            </a:r>
          </a:p>
        </p:txBody>
      </p:sp>
      <p:sp>
        <p:nvSpPr>
          <p:cNvPr id="3" name="Content Placeholder 2">
            <a:extLst>
              <a:ext uri="{FF2B5EF4-FFF2-40B4-BE49-F238E27FC236}">
                <a16:creationId xmlns:a16="http://schemas.microsoft.com/office/drawing/2014/main" id="{76208836-A073-00B6-948B-23AB7F7167F3}"/>
              </a:ext>
            </a:extLst>
          </p:cNvPr>
          <p:cNvSpPr>
            <a:spLocks noGrp="1"/>
          </p:cNvSpPr>
          <p:nvPr>
            <p:ph idx="1"/>
          </p:nvPr>
        </p:nvSpPr>
        <p:spPr/>
        <p:txBody>
          <a:bodyPr>
            <a:normAutofit fontScale="77500" lnSpcReduction="20000"/>
          </a:bodyPr>
          <a:lstStyle/>
          <a:p>
            <a:r>
              <a:rPr lang="en-IE" dirty="0"/>
              <a:t>Depending on choices made, results and reports are given over the following </a:t>
            </a:r>
          </a:p>
          <a:p>
            <a:pPr marL="0" indent="0">
              <a:buNone/>
            </a:pPr>
            <a:r>
              <a:rPr lang="en-IE" dirty="0"/>
              <a:t>    8 major career  areas:</a:t>
            </a:r>
          </a:p>
          <a:p>
            <a:r>
              <a:rPr lang="en-IE" b="1" dirty="0"/>
              <a:t>Business, Creative, Information Technology, Outdoor,  </a:t>
            </a:r>
          </a:p>
          <a:p>
            <a:r>
              <a:rPr lang="en-IE" b="1" dirty="0"/>
              <a:t>Practical, Social, Science and Apprenticeships</a:t>
            </a:r>
          </a:p>
          <a:p>
            <a:r>
              <a:rPr lang="en-IE" dirty="0"/>
              <a:t>Once the assessment is completed, results are available immediately and can be forwarded to guidance counsellors if so desired.  </a:t>
            </a:r>
          </a:p>
          <a:p>
            <a:endParaRPr lang="en-IE" dirty="0"/>
          </a:p>
          <a:p>
            <a:r>
              <a:rPr lang="en-IE" dirty="0"/>
              <a:t>Each Career Area has a </a:t>
            </a:r>
            <a:r>
              <a:rPr lang="en-IE" b="1" dirty="0"/>
              <a:t>Learn More Section</a:t>
            </a:r>
            <a:r>
              <a:rPr lang="en-IE" dirty="0"/>
              <a:t> which opens up to a</a:t>
            </a:r>
          </a:p>
          <a:p>
            <a:pPr marL="0" indent="0">
              <a:buNone/>
            </a:pPr>
            <a:r>
              <a:rPr lang="en-IE" dirty="0"/>
              <a:t>   Report giving </a:t>
            </a:r>
            <a:r>
              <a:rPr lang="en-IE" b="1" dirty="0"/>
              <a:t>Hyperlink</a:t>
            </a:r>
            <a:r>
              <a:rPr lang="en-IE" dirty="0"/>
              <a:t> </a:t>
            </a:r>
            <a:r>
              <a:rPr lang="en-IE" b="1" dirty="0"/>
              <a:t>descriptions </a:t>
            </a:r>
            <a:r>
              <a:rPr lang="en-IE" dirty="0"/>
              <a:t>of all the Subjects and Career Titles</a:t>
            </a:r>
          </a:p>
          <a:p>
            <a:pPr marL="0" indent="0">
              <a:buNone/>
            </a:pPr>
            <a:r>
              <a:rPr lang="en-IE" dirty="0"/>
              <a:t>   together with Education and Training Links.</a:t>
            </a:r>
          </a:p>
          <a:p>
            <a:pPr marL="0" indent="0">
              <a:buNone/>
            </a:pPr>
            <a:r>
              <a:rPr lang="en-IE" dirty="0"/>
              <a:t>    </a:t>
            </a:r>
          </a:p>
          <a:p>
            <a:pPr marL="0" indent="0">
              <a:buNone/>
            </a:pPr>
            <a:r>
              <a:rPr lang="en-IE" dirty="0"/>
              <a:t>   </a:t>
            </a:r>
          </a:p>
        </p:txBody>
      </p:sp>
    </p:spTree>
    <p:extLst>
      <p:ext uri="{BB962C8B-B14F-4D97-AF65-F5344CB8AC3E}">
        <p14:creationId xmlns:p14="http://schemas.microsoft.com/office/powerpoint/2010/main" val="3987564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78FA9-CCF2-953E-0B44-E9FEEBB566F8}"/>
              </a:ext>
            </a:extLst>
          </p:cNvPr>
          <p:cNvSpPr>
            <a:spLocks noGrp="1"/>
          </p:cNvSpPr>
          <p:nvPr>
            <p:ph type="title"/>
          </p:nvPr>
        </p:nvSpPr>
        <p:spPr/>
        <p:txBody>
          <a:bodyPr/>
          <a:lstStyle/>
          <a:p>
            <a:r>
              <a:rPr lang="en-IE" b="1" dirty="0"/>
              <a:t>       Example of Results and Learn More</a:t>
            </a:r>
          </a:p>
        </p:txBody>
      </p:sp>
      <p:sp>
        <p:nvSpPr>
          <p:cNvPr id="3" name="Content Placeholder 2">
            <a:extLst>
              <a:ext uri="{FF2B5EF4-FFF2-40B4-BE49-F238E27FC236}">
                <a16:creationId xmlns:a16="http://schemas.microsoft.com/office/drawing/2014/main" id="{3532B207-0C89-2568-37EF-596B42C2E5B0}"/>
              </a:ext>
            </a:extLst>
          </p:cNvPr>
          <p:cNvSpPr>
            <a:spLocks noGrp="1"/>
          </p:cNvSpPr>
          <p:nvPr>
            <p:ph idx="1"/>
          </p:nvPr>
        </p:nvSpPr>
        <p:spPr/>
        <p:txBody>
          <a:bodyPr>
            <a:normAutofit fontScale="77500" lnSpcReduction="20000"/>
          </a:bodyPr>
          <a:lstStyle/>
          <a:p>
            <a:pPr marL="0" indent="0">
              <a:buNone/>
            </a:pPr>
            <a:r>
              <a:rPr lang="en-IE" dirty="0"/>
              <a:t>Science 	-		(Learn More)	22</a:t>
            </a:r>
          </a:p>
          <a:p>
            <a:pPr marL="0" indent="0">
              <a:buNone/>
            </a:pPr>
            <a:r>
              <a:rPr lang="en-IE" dirty="0"/>
              <a:t>Social		-		(Learn More)     20   	</a:t>
            </a:r>
          </a:p>
          <a:p>
            <a:pPr marL="0" indent="0">
              <a:buNone/>
            </a:pPr>
            <a:r>
              <a:rPr lang="en-IE" dirty="0"/>
              <a:t>Business	-		(Learn More)	15</a:t>
            </a:r>
          </a:p>
          <a:p>
            <a:pPr marL="0" indent="0">
              <a:buNone/>
            </a:pPr>
            <a:r>
              <a:rPr lang="en-IE" dirty="0"/>
              <a:t>Creative	-		(Learn More)	11</a:t>
            </a:r>
          </a:p>
          <a:p>
            <a:pPr marL="0" indent="0">
              <a:buNone/>
            </a:pPr>
            <a:r>
              <a:rPr lang="en-IE" dirty="0"/>
              <a:t>Information Technology -	(Learn More)	10</a:t>
            </a:r>
          </a:p>
          <a:p>
            <a:pPr marL="0" indent="0">
              <a:buNone/>
            </a:pPr>
            <a:r>
              <a:rPr lang="en-IE" dirty="0"/>
              <a:t>Apprenticeship -		(Learn More)	  9</a:t>
            </a:r>
          </a:p>
          <a:p>
            <a:pPr marL="0" indent="0">
              <a:buNone/>
            </a:pPr>
            <a:r>
              <a:rPr lang="en-IE" dirty="0"/>
              <a:t>Practical	-		(Learn More)	  7</a:t>
            </a:r>
          </a:p>
          <a:p>
            <a:pPr marL="0" indent="0">
              <a:buNone/>
            </a:pPr>
            <a:r>
              <a:rPr lang="en-IE" dirty="0"/>
              <a:t>Outdoor	-		(Learn More)	  5 </a:t>
            </a:r>
          </a:p>
          <a:p>
            <a:pPr marL="0" indent="0">
              <a:buNone/>
            </a:pPr>
            <a:r>
              <a:rPr lang="en-IE" dirty="0"/>
              <a:t> </a:t>
            </a:r>
          </a:p>
          <a:p>
            <a:pPr marL="0" indent="0">
              <a:buNone/>
            </a:pPr>
            <a:r>
              <a:rPr lang="en-IE" dirty="0"/>
              <a:t>A ‘High’ level of  Interest, is in the range of 16 - 24 </a:t>
            </a:r>
          </a:p>
          <a:p>
            <a:pPr marL="0" indent="0">
              <a:buNone/>
            </a:pPr>
            <a:r>
              <a:rPr lang="en-IE" dirty="0"/>
              <a:t>‘Medium’ level of Interest, range   8 - 15 </a:t>
            </a:r>
          </a:p>
          <a:p>
            <a:pPr marL="0" indent="0">
              <a:buNone/>
            </a:pPr>
            <a:r>
              <a:rPr lang="en-IE" dirty="0"/>
              <a:t>‘Low’ level of Interest, range  0 - 7 	  </a:t>
            </a:r>
          </a:p>
        </p:txBody>
      </p:sp>
    </p:spTree>
    <p:extLst>
      <p:ext uri="{BB962C8B-B14F-4D97-AF65-F5344CB8AC3E}">
        <p14:creationId xmlns:p14="http://schemas.microsoft.com/office/powerpoint/2010/main" val="530127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3868A-31C6-570D-C439-0E4A12150D8E}"/>
              </a:ext>
            </a:extLst>
          </p:cNvPr>
          <p:cNvSpPr>
            <a:spLocks noGrp="1"/>
          </p:cNvSpPr>
          <p:nvPr>
            <p:ph type="title"/>
          </p:nvPr>
        </p:nvSpPr>
        <p:spPr/>
        <p:txBody>
          <a:bodyPr/>
          <a:lstStyle/>
          <a:p>
            <a:r>
              <a:rPr lang="en-IE" dirty="0"/>
              <a:t> </a:t>
            </a:r>
            <a:r>
              <a:rPr lang="en-IE" b="1" dirty="0"/>
              <a:t>Continuous Source of Career Information</a:t>
            </a:r>
          </a:p>
        </p:txBody>
      </p:sp>
      <p:sp>
        <p:nvSpPr>
          <p:cNvPr id="3" name="Content Placeholder 2">
            <a:extLst>
              <a:ext uri="{FF2B5EF4-FFF2-40B4-BE49-F238E27FC236}">
                <a16:creationId xmlns:a16="http://schemas.microsoft.com/office/drawing/2014/main" id="{852C5927-869F-1F07-C683-323038AF4BDC}"/>
              </a:ext>
            </a:extLst>
          </p:cNvPr>
          <p:cNvSpPr>
            <a:spLocks noGrp="1"/>
          </p:cNvSpPr>
          <p:nvPr>
            <p:ph idx="1"/>
          </p:nvPr>
        </p:nvSpPr>
        <p:spPr/>
        <p:txBody>
          <a:bodyPr>
            <a:normAutofit fontScale="92500"/>
          </a:bodyPr>
          <a:lstStyle/>
          <a:p>
            <a:pPr marL="0" indent="0">
              <a:buNone/>
            </a:pPr>
            <a:r>
              <a:rPr lang="en-IE" dirty="0"/>
              <a:t>(1) On completion of the Interest Assessment, there is </a:t>
            </a:r>
            <a:r>
              <a:rPr lang="en-IE" b="1" dirty="0"/>
              <a:t>ongoing access to</a:t>
            </a:r>
          </a:p>
          <a:p>
            <a:pPr marL="0" indent="0">
              <a:buNone/>
            </a:pPr>
            <a:r>
              <a:rPr lang="en-IE" dirty="0"/>
              <a:t>      </a:t>
            </a:r>
            <a:r>
              <a:rPr lang="en-IE" b="1" dirty="0"/>
              <a:t>up to date career and educational resources</a:t>
            </a:r>
            <a:r>
              <a:rPr lang="en-IE" dirty="0"/>
              <a:t>. </a:t>
            </a:r>
          </a:p>
          <a:p>
            <a:pPr marL="0" indent="0">
              <a:buNone/>
            </a:pPr>
            <a:r>
              <a:rPr lang="en-IE" dirty="0"/>
              <a:t>(2) The </a:t>
            </a:r>
            <a:r>
              <a:rPr lang="en-IE" b="1" dirty="0"/>
              <a:t>live links </a:t>
            </a:r>
            <a:r>
              <a:rPr lang="en-IE" dirty="0"/>
              <a:t>ensure that one has </a:t>
            </a:r>
            <a:r>
              <a:rPr lang="en-IE" b="1" dirty="0"/>
              <a:t>access</a:t>
            </a:r>
            <a:r>
              <a:rPr lang="en-IE" dirty="0"/>
              <a:t> </a:t>
            </a:r>
            <a:r>
              <a:rPr lang="en-IE" b="1" dirty="0"/>
              <a:t>to current information</a:t>
            </a:r>
            <a:r>
              <a:rPr lang="en-IE" dirty="0"/>
              <a:t>. </a:t>
            </a:r>
          </a:p>
          <a:p>
            <a:pPr marL="0" indent="0">
              <a:buNone/>
            </a:pPr>
            <a:r>
              <a:rPr lang="en-IE" dirty="0"/>
              <a:t>(3) This Interest Assessment </a:t>
            </a:r>
            <a:r>
              <a:rPr lang="en-IE" b="1" dirty="0"/>
              <a:t>empowers students to make informed</a:t>
            </a:r>
          </a:p>
          <a:p>
            <a:pPr marL="0" indent="0">
              <a:buNone/>
            </a:pPr>
            <a:r>
              <a:rPr lang="en-IE" b="1" dirty="0"/>
              <a:t>      decisions </a:t>
            </a:r>
            <a:r>
              <a:rPr lang="en-IE" dirty="0"/>
              <a:t>regarding their </a:t>
            </a:r>
            <a:r>
              <a:rPr lang="en-IE" b="1" dirty="0"/>
              <a:t>choice of course </a:t>
            </a:r>
            <a:r>
              <a:rPr lang="en-IE" dirty="0"/>
              <a:t>leading to their </a:t>
            </a:r>
            <a:r>
              <a:rPr lang="en-IE" b="1" dirty="0"/>
              <a:t>future careers</a:t>
            </a:r>
            <a:r>
              <a:rPr lang="en-IE" dirty="0"/>
              <a:t>.</a:t>
            </a:r>
          </a:p>
          <a:p>
            <a:pPr marL="0" indent="0">
              <a:buNone/>
            </a:pPr>
            <a:r>
              <a:rPr lang="en-IE" dirty="0"/>
              <a:t>(4) </a:t>
            </a:r>
            <a:r>
              <a:rPr lang="en-IE" b="1" dirty="0"/>
              <a:t>The</a:t>
            </a:r>
            <a:r>
              <a:rPr lang="en-IE" dirty="0"/>
              <a:t> </a:t>
            </a:r>
            <a:r>
              <a:rPr lang="en-IE" b="1" dirty="0"/>
              <a:t>Learn More Sections ensure</a:t>
            </a:r>
            <a:r>
              <a:rPr lang="en-IE" dirty="0"/>
              <a:t> </a:t>
            </a:r>
            <a:r>
              <a:rPr lang="en-IE" b="1" dirty="0"/>
              <a:t>long term access to vital career and</a:t>
            </a:r>
          </a:p>
          <a:p>
            <a:pPr marL="0" indent="0">
              <a:buNone/>
            </a:pPr>
            <a:r>
              <a:rPr lang="en-IE" dirty="0"/>
              <a:t>      </a:t>
            </a:r>
            <a:r>
              <a:rPr lang="en-IE" b="1" dirty="0"/>
              <a:t>educational information</a:t>
            </a:r>
            <a:r>
              <a:rPr lang="en-IE" dirty="0"/>
              <a:t>. </a:t>
            </a:r>
          </a:p>
          <a:p>
            <a:pPr marL="0" indent="0">
              <a:buNone/>
            </a:pPr>
            <a:endParaRPr lang="en-IE" dirty="0"/>
          </a:p>
          <a:p>
            <a:pPr marL="0" indent="0">
              <a:buNone/>
            </a:pPr>
            <a:r>
              <a:rPr lang="en-IE" dirty="0"/>
              <a:t>   </a:t>
            </a:r>
          </a:p>
        </p:txBody>
      </p:sp>
    </p:spTree>
    <p:extLst>
      <p:ext uri="{BB962C8B-B14F-4D97-AF65-F5344CB8AC3E}">
        <p14:creationId xmlns:p14="http://schemas.microsoft.com/office/powerpoint/2010/main" val="176656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1FAD9-BB77-A948-5C81-EA35CEC8FE72}"/>
              </a:ext>
            </a:extLst>
          </p:cNvPr>
          <p:cNvSpPr>
            <a:spLocks noGrp="1"/>
          </p:cNvSpPr>
          <p:nvPr>
            <p:ph type="title"/>
          </p:nvPr>
        </p:nvSpPr>
        <p:spPr/>
        <p:txBody>
          <a:bodyPr/>
          <a:lstStyle/>
          <a:p>
            <a:r>
              <a:rPr lang="en-IE" dirty="0"/>
              <a:t>			</a:t>
            </a:r>
            <a:r>
              <a:rPr lang="en-IE" b="1" dirty="0"/>
              <a:t>Assessment Cost</a:t>
            </a:r>
          </a:p>
        </p:txBody>
      </p:sp>
      <p:sp>
        <p:nvSpPr>
          <p:cNvPr id="3" name="Content Placeholder 2">
            <a:extLst>
              <a:ext uri="{FF2B5EF4-FFF2-40B4-BE49-F238E27FC236}">
                <a16:creationId xmlns:a16="http://schemas.microsoft.com/office/drawing/2014/main" id="{F472ED53-1E4D-7064-35B5-1F7598370677}"/>
              </a:ext>
            </a:extLst>
          </p:cNvPr>
          <p:cNvSpPr>
            <a:spLocks noGrp="1"/>
          </p:cNvSpPr>
          <p:nvPr>
            <p:ph idx="1"/>
          </p:nvPr>
        </p:nvSpPr>
        <p:spPr/>
        <p:txBody>
          <a:bodyPr/>
          <a:lstStyle/>
          <a:p>
            <a:endParaRPr lang="en-IE" dirty="0"/>
          </a:p>
          <a:p>
            <a:r>
              <a:rPr lang="en-IE" dirty="0"/>
              <a:t>The Assessment costs €20.00 on an individual basis</a:t>
            </a:r>
          </a:p>
          <a:p>
            <a:endParaRPr lang="en-IE" dirty="0"/>
          </a:p>
          <a:p>
            <a:r>
              <a:rPr lang="en-IE" dirty="0"/>
              <a:t>A School Plan exist for Second Level Schools and FET Colleges at an</a:t>
            </a:r>
          </a:p>
          <a:p>
            <a:pPr marL="0" indent="0">
              <a:buNone/>
            </a:pPr>
            <a:r>
              <a:rPr lang="en-IE" dirty="0"/>
              <a:t>  annual licence fee of €400 giving </a:t>
            </a:r>
            <a:r>
              <a:rPr lang="en-IE" b="1" dirty="0"/>
              <a:t>unlimited access to assessment</a:t>
            </a:r>
          </a:p>
          <a:p>
            <a:r>
              <a:rPr lang="en-IE" dirty="0"/>
              <a:t>Check Dept of Education Circular No 0039 / 2024 for </a:t>
            </a:r>
            <a:r>
              <a:rPr lang="en-IE" b="1" dirty="0"/>
              <a:t>possible Digital Grant Support</a:t>
            </a:r>
          </a:p>
          <a:p>
            <a:pPr marL="1371600" lvl="3" indent="0">
              <a:buNone/>
            </a:pPr>
            <a:endParaRPr lang="en-IE" dirty="0"/>
          </a:p>
          <a:p>
            <a:pPr marL="0" indent="0">
              <a:buNone/>
            </a:pPr>
            <a:r>
              <a:rPr lang="en-IE" dirty="0"/>
              <a:t> </a:t>
            </a:r>
          </a:p>
          <a:p>
            <a:endParaRPr lang="en-IE" dirty="0"/>
          </a:p>
        </p:txBody>
      </p:sp>
    </p:spTree>
    <p:extLst>
      <p:ext uri="{BB962C8B-B14F-4D97-AF65-F5344CB8AC3E}">
        <p14:creationId xmlns:p14="http://schemas.microsoft.com/office/powerpoint/2010/main" val="3132026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2DAF5-601B-F1C6-4E4D-6E2D93D2E594}"/>
              </a:ext>
            </a:extLst>
          </p:cNvPr>
          <p:cNvSpPr>
            <a:spLocks noGrp="1"/>
          </p:cNvSpPr>
          <p:nvPr>
            <p:ph type="title"/>
          </p:nvPr>
        </p:nvSpPr>
        <p:spPr/>
        <p:txBody>
          <a:bodyPr/>
          <a:lstStyle/>
          <a:p>
            <a:r>
              <a:rPr lang="en-IE" b="1" dirty="0"/>
              <a:t>                            Special Offer  </a:t>
            </a:r>
          </a:p>
        </p:txBody>
      </p:sp>
      <p:sp>
        <p:nvSpPr>
          <p:cNvPr id="3" name="Content Placeholder 2">
            <a:extLst>
              <a:ext uri="{FF2B5EF4-FFF2-40B4-BE49-F238E27FC236}">
                <a16:creationId xmlns:a16="http://schemas.microsoft.com/office/drawing/2014/main" id="{BBF170CA-761D-0280-48B3-48753FBFA5F6}"/>
              </a:ext>
            </a:extLst>
          </p:cNvPr>
          <p:cNvSpPr>
            <a:spLocks noGrp="1"/>
          </p:cNvSpPr>
          <p:nvPr>
            <p:ph idx="1"/>
          </p:nvPr>
        </p:nvSpPr>
        <p:spPr/>
        <p:txBody>
          <a:bodyPr/>
          <a:lstStyle/>
          <a:p>
            <a:endParaRPr lang="en-IE" dirty="0"/>
          </a:p>
          <a:p>
            <a:pPr marL="0" indent="0">
              <a:buNone/>
            </a:pPr>
            <a:r>
              <a:rPr lang="en-IE" dirty="0"/>
              <a:t>               For a limited period, the Career Interest Assessment </a:t>
            </a:r>
          </a:p>
          <a:p>
            <a:pPr marL="0" indent="0">
              <a:buNone/>
            </a:pPr>
            <a:endParaRPr lang="en-IE" dirty="0"/>
          </a:p>
          <a:p>
            <a:pPr marL="0" indent="0">
              <a:buNone/>
            </a:pPr>
            <a:r>
              <a:rPr lang="en-IE" dirty="0"/>
              <a:t>         will be made available to Second Level Schools and FET Colleges</a:t>
            </a:r>
          </a:p>
          <a:p>
            <a:pPr marL="0" indent="0">
              <a:buNone/>
            </a:pPr>
            <a:r>
              <a:rPr lang="en-IE" dirty="0"/>
              <a:t>				     </a:t>
            </a:r>
          </a:p>
          <a:p>
            <a:pPr marL="0" indent="0">
              <a:buNone/>
            </a:pPr>
            <a:r>
              <a:rPr lang="en-IE" dirty="0"/>
              <a:t>                                             for a  fee  of €300 </a:t>
            </a:r>
          </a:p>
          <a:p>
            <a:endParaRPr lang="en-IE" dirty="0"/>
          </a:p>
        </p:txBody>
      </p:sp>
    </p:spTree>
    <p:extLst>
      <p:ext uri="{BB962C8B-B14F-4D97-AF65-F5344CB8AC3E}">
        <p14:creationId xmlns:p14="http://schemas.microsoft.com/office/powerpoint/2010/main" val="345649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ECED-416A-FDCE-FC76-D64787D79103}"/>
              </a:ext>
            </a:extLst>
          </p:cNvPr>
          <p:cNvSpPr>
            <a:spLocks noGrp="1"/>
          </p:cNvSpPr>
          <p:nvPr>
            <p:ph type="title"/>
          </p:nvPr>
        </p:nvSpPr>
        <p:spPr/>
        <p:txBody>
          <a:bodyPr/>
          <a:lstStyle/>
          <a:p>
            <a:r>
              <a:rPr lang="en-IE" dirty="0"/>
              <a:t>				</a:t>
            </a:r>
            <a:r>
              <a:rPr lang="en-IE" b="1" dirty="0"/>
              <a:t>Conclusion</a:t>
            </a:r>
          </a:p>
        </p:txBody>
      </p:sp>
      <p:sp>
        <p:nvSpPr>
          <p:cNvPr id="3" name="Content Placeholder 2">
            <a:extLst>
              <a:ext uri="{FF2B5EF4-FFF2-40B4-BE49-F238E27FC236}">
                <a16:creationId xmlns:a16="http://schemas.microsoft.com/office/drawing/2014/main" id="{C42EFC0E-4A75-FD75-2A35-9AA406650382}"/>
              </a:ext>
            </a:extLst>
          </p:cNvPr>
          <p:cNvSpPr>
            <a:spLocks noGrp="1"/>
          </p:cNvSpPr>
          <p:nvPr>
            <p:ph idx="1"/>
          </p:nvPr>
        </p:nvSpPr>
        <p:spPr/>
        <p:txBody>
          <a:bodyPr>
            <a:normAutofit fontScale="55000" lnSpcReduction="20000"/>
          </a:bodyPr>
          <a:lstStyle/>
          <a:p>
            <a:pPr marL="0" indent="0">
              <a:buNone/>
            </a:pPr>
            <a:r>
              <a:rPr lang="en-IE" dirty="0"/>
              <a:t>  </a:t>
            </a:r>
          </a:p>
          <a:p>
            <a:pPr marL="0" indent="0">
              <a:buNone/>
            </a:pPr>
            <a:r>
              <a:rPr lang="en-IE" dirty="0"/>
              <a:t>   The following  is </a:t>
            </a:r>
            <a:r>
              <a:rPr lang="en-IE" b="1" dirty="0"/>
              <a:t>a link </a:t>
            </a:r>
            <a:r>
              <a:rPr lang="en-IE" dirty="0"/>
              <a:t>to the Career Interest Assessment and its </a:t>
            </a:r>
            <a:r>
              <a:rPr lang="en-IE" b="1" dirty="0"/>
              <a:t>short demonstration video. </a:t>
            </a:r>
          </a:p>
          <a:p>
            <a:pPr marL="0" indent="0">
              <a:buNone/>
            </a:pPr>
            <a:r>
              <a:rPr lang="en-IE" dirty="0"/>
              <a:t>    </a:t>
            </a:r>
            <a:r>
              <a:rPr lang="en-IE" dirty="0">
                <a:hlinkClick r:id="rId2"/>
              </a:rPr>
              <a:t>https://www.roisinkelleher.ie/interest-assessment</a:t>
            </a:r>
            <a:endParaRPr lang="en-IE" dirty="0"/>
          </a:p>
          <a:p>
            <a:pPr marL="0" indent="0">
              <a:buNone/>
            </a:pPr>
            <a:endParaRPr lang="en-IE" dirty="0"/>
          </a:p>
          <a:p>
            <a:pPr marL="0" indent="0">
              <a:buNone/>
            </a:pPr>
            <a:r>
              <a:rPr lang="en-IE" dirty="0"/>
              <a:t>  </a:t>
            </a:r>
          </a:p>
          <a:p>
            <a:pPr marL="0" indent="0">
              <a:buNone/>
            </a:pPr>
            <a:r>
              <a:rPr lang="en-IE" dirty="0"/>
              <a:t>  </a:t>
            </a:r>
            <a:r>
              <a:rPr lang="en-IE" b="1" dirty="0"/>
              <a:t>The assessment can also be accessed on the National Database </a:t>
            </a:r>
            <a:r>
              <a:rPr lang="en-IE" dirty="0">
                <a:hlinkClick r:id="rId3"/>
              </a:rPr>
              <a:t>www.qualifax.ie</a:t>
            </a:r>
            <a:r>
              <a:rPr lang="en-IE" dirty="0"/>
              <a:t> </a:t>
            </a:r>
          </a:p>
          <a:p>
            <a:pPr marL="0" indent="0">
              <a:buNone/>
            </a:pPr>
            <a:r>
              <a:rPr lang="en-IE" dirty="0"/>
              <a:t>   available in the </a:t>
            </a:r>
            <a:r>
              <a:rPr lang="en-IE" b="1" dirty="0"/>
              <a:t>Guidance Advice section of the Information Hub. </a:t>
            </a:r>
          </a:p>
          <a:p>
            <a:pPr marL="0" indent="0">
              <a:buNone/>
            </a:pPr>
            <a:r>
              <a:rPr lang="en-IE" dirty="0"/>
              <a:t>    </a:t>
            </a:r>
          </a:p>
          <a:p>
            <a:pPr marL="0" indent="0">
              <a:buNone/>
            </a:pPr>
            <a:r>
              <a:rPr lang="en-IE" dirty="0"/>
              <a:t>   I wish all those who use the assessment every success.</a:t>
            </a:r>
          </a:p>
          <a:p>
            <a:pPr marL="0" indent="0">
              <a:buNone/>
            </a:pPr>
            <a:r>
              <a:rPr lang="en-IE" dirty="0"/>
              <a:t>    </a:t>
            </a:r>
          </a:p>
          <a:p>
            <a:pPr marL="0" indent="0">
              <a:buNone/>
            </a:pPr>
            <a:r>
              <a:rPr lang="en-IE" dirty="0"/>
              <a:t>     		           Le </a:t>
            </a:r>
            <a:r>
              <a:rPr lang="en-IE" dirty="0" err="1"/>
              <a:t>gach</a:t>
            </a:r>
            <a:r>
              <a:rPr lang="en-IE" dirty="0"/>
              <a:t> </a:t>
            </a:r>
            <a:r>
              <a:rPr lang="en-IE" dirty="0" err="1"/>
              <a:t>dea</a:t>
            </a:r>
            <a:r>
              <a:rPr lang="en-IE" dirty="0"/>
              <a:t> </a:t>
            </a:r>
            <a:r>
              <a:rPr lang="en-IE" dirty="0" err="1"/>
              <a:t>ghuí</a:t>
            </a:r>
            <a:r>
              <a:rPr lang="en-IE" dirty="0"/>
              <a:t> 	</a:t>
            </a:r>
          </a:p>
          <a:p>
            <a:pPr marL="0" indent="0">
              <a:buNone/>
            </a:pPr>
            <a:r>
              <a:rPr lang="en-IE" dirty="0"/>
              <a:t>              </a:t>
            </a:r>
            <a:br>
              <a:rPr lang="en-IE" dirty="0"/>
            </a:br>
            <a:r>
              <a:rPr lang="en-IE" dirty="0"/>
              <a:t>                                                               </a:t>
            </a:r>
            <a:r>
              <a:rPr lang="en-IE" b="0" i="0" dirty="0">
                <a:solidFill>
                  <a:schemeClr val="tx1">
                    <a:lumMod val="85000"/>
                    <a:lumOff val="15000"/>
                  </a:schemeClr>
                </a:solidFill>
                <a:effectLst/>
                <a:latin typeface="Vujahday Script"/>
              </a:rPr>
              <a:t>Róisín Kelleher</a:t>
            </a:r>
            <a:endParaRPr lang="en-IE" dirty="0">
              <a:solidFill>
                <a:schemeClr val="tx1">
                  <a:lumMod val="85000"/>
                  <a:lumOff val="15000"/>
                </a:schemeClr>
              </a:solidFill>
            </a:endParaRPr>
          </a:p>
          <a:p>
            <a:pPr marL="0" indent="0">
              <a:buNone/>
            </a:pPr>
            <a:r>
              <a:rPr lang="en-IE" dirty="0"/>
              <a:t>    </a:t>
            </a:r>
          </a:p>
          <a:p>
            <a:pPr marL="0" indent="0">
              <a:buNone/>
            </a:pPr>
            <a:r>
              <a:rPr lang="en-IE" dirty="0"/>
              <a:t>   </a:t>
            </a:r>
          </a:p>
        </p:txBody>
      </p:sp>
    </p:spTree>
    <p:extLst>
      <p:ext uri="{BB962C8B-B14F-4D97-AF65-F5344CB8AC3E}">
        <p14:creationId xmlns:p14="http://schemas.microsoft.com/office/powerpoint/2010/main" val="806750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TotalTime>
  <Words>807</Words>
  <Application>Microsoft Office PowerPoint</Application>
  <PresentationFormat>Widescreen</PresentationFormat>
  <Paragraphs>97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Vujahday Script</vt:lpstr>
      <vt:lpstr>Office Theme</vt:lpstr>
      <vt:lpstr>                        Róisín Kelleher                    Guidance Counsellor</vt:lpstr>
      <vt:lpstr>    Necessity of Career Interest Assessment  </vt:lpstr>
      <vt:lpstr>             Users Comments / Reactions </vt:lpstr>
      <vt:lpstr>              Purpose of the Assessment </vt:lpstr>
      <vt:lpstr>Some Examples of Occupations / Job Titles  </vt:lpstr>
      <vt:lpstr>                    Results and Reports </vt:lpstr>
      <vt:lpstr>       Example of Results and Learn More</vt:lpstr>
      <vt:lpstr> Continuous Source of Career Information</vt:lpstr>
      <vt:lpstr>   Assessment Cost</vt:lpstr>
      <vt:lpstr>                            Special Offer  </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Roisin Kelleher</dc:creator>
  <cp:lastModifiedBy>Roisin Kelleher</cp:lastModifiedBy>
  <cp:revision>34</cp:revision>
  <dcterms:created xsi:type="dcterms:W3CDTF">2025-02-28T00:57:32Z</dcterms:created>
  <dcterms:modified xsi:type="dcterms:W3CDTF">2025-03-14T01:34:53Z</dcterms:modified>
</cp:coreProperties>
</file>